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14"/>
  </p:handoutMasterIdLst>
  <p:sldIdLst>
    <p:sldId id="375" r:id="rId2"/>
    <p:sldId id="305" r:id="rId3"/>
    <p:sldId id="384" r:id="rId4"/>
    <p:sldId id="273" r:id="rId5"/>
    <p:sldId id="298" r:id="rId6"/>
    <p:sldId id="392" r:id="rId7"/>
    <p:sldId id="406" r:id="rId8"/>
    <p:sldId id="303" r:id="rId9"/>
    <p:sldId id="407" r:id="rId10"/>
    <p:sldId id="408" r:id="rId11"/>
    <p:sldId id="409" r:id="rId12"/>
    <p:sldId id="41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4993" autoAdjust="0"/>
  </p:normalViewPr>
  <p:slideViewPr>
    <p:cSldViewPr snapToGrid="0" snapToObjects="1">
      <p:cViewPr>
        <p:scale>
          <a:sx n="82" d="100"/>
          <a:sy n="82" d="100"/>
        </p:scale>
        <p:origin x="300" y="60"/>
      </p:cViewPr>
      <p:guideLst/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6/25/2025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2.png>
</file>

<file path=ppt/media/image3.jpe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/Capti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52400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38806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2E583C8-CCA8-BB4A-B8AA-4ED85B62E67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6650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and Capti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567641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6/25/2025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6/25/2025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6/25/2025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6/25/2025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6/25/2025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6/25/2025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63" r:id="rId14"/>
    <p:sldLayoutId id="2147483683" r:id="rId15"/>
    <p:sldLayoutId id="2147483685" r:id="rId16"/>
    <p:sldLayoutId id="2147483684" r:id="rId17"/>
    <p:sldLayoutId id="2147483680" r:id="rId18"/>
    <p:sldLayoutId id="2147483691" r:id="rId19"/>
    <p:sldLayoutId id="2147483692" r:id="rId20"/>
    <p:sldLayoutId id="2147483693" r:id="rId21"/>
    <p:sldLayoutId id="2147483694" r:id="rId22"/>
    <p:sldLayoutId id="2147483688" r:id="rId23"/>
    <p:sldLayoutId id="2147483687" r:id="rId24"/>
    <p:sldLayoutId id="2147483689" r:id="rId25"/>
    <p:sldLayoutId id="2147483690" r:id="rId26"/>
    <p:sldLayoutId id="2147483695" r:id="rId27"/>
    <p:sldLayoutId id="2147483696" r:id="rId28"/>
    <p:sldLayoutId id="2147483697" r:id="rId29"/>
    <p:sldLayoutId id="2147483698" r:id="rId30"/>
    <p:sldLayoutId id="2147483667" r:id="rId31"/>
    <p:sldLayoutId id="2147483703" r:id="rId32"/>
    <p:sldLayoutId id="2147483704" r:id="rId33"/>
    <p:sldLayoutId id="2147483705" r:id="rId34"/>
    <p:sldLayoutId id="2147483706" r:id="rId35"/>
    <p:sldLayoutId id="2147483700" r:id="rId36"/>
    <p:sldLayoutId id="2147483699" r:id="rId37"/>
    <p:sldLayoutId id="2147483701" r:id="rId38"/>
    <p:sldLayoutId id="2147483702" r:id="rId3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Woman on tablet 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32" r="4632"/>
          <a:stretch/>
        </p:blipFill>
        <p:spPr>
          <a:xfrm>
            <a:off x="1134319" y="0"/>
            <a:ext cx="11057681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524000" y="4516581"/>
            <a:ext cx="4179375" cy="1759527"/>
          </a:xfrm>
        </p:spPr>
        <p:txBody>
          <a:bodyPr>
            <a:normAutofit/>
          </a:bodyPr>
          <a:lstStyle/>
          <a:p>
            <a:r>
              <a:rPr lang="de-DE" sz="1800" b="1" dirty="0">
                <a:ln>
                  <a:noFill/>
                </a:ln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Date:</a:t>
            </a:r>
            <a:r>
              <a:rPr lang="fr-FR" sz="1800" dirty="0">
                <a:ln>
                  <a:noFill/>
                </a:ln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 27 June 2025</a:t>
            </a:r>
            <a:br>
              <a:rPr lang="en-US" sz="1800" dirty="0">
                <a:ln>
                  <a:noFill/>
                </a:ln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</a:br>
            <a:r>
              <a:rPr lang="es-ES_tradnl" sz="1800" b="1" dirty="0" err="1">
                <a:ln>
                  <a:noFill/>
                </a:ln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Venue</a:t>
            </a:r>
            <a:r>
              <a:rPr lang="es-ES_tradnl" sz="1800" b="1" dirty="0">
                <a:ln>
                  <a:noFill/>
                </a:ln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:</a:t>
            </a:r>
            <a:r>
              <a:rPr lang="en-US" sz="1800" dirty="0">
                <a:ln>
                  <a:noFill/>
                </a:ln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 CR3</a:t>
            </a:r>
            <a:br>
              <a:rPr lang="en-US" sz="1800" dirty="0">
                <a:ln>
                  <a:noFill/>
                </a:ln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</a:br>
            <a:r>
              <a:rPr lang="en-US" sz="1800" b="1" dirty="0">
                <a:ln>
                  <a:noFill/>
                </a:ln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Duration:</a:t>
            </a:r>
            <a:r>
              <a:rPr lang="en-US" sz="1800" dirty="0">
                <a:ln>
                  <a:noFill/>
                </a:ln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 10 minutes</a:t>
            </a:r>
            <a:br>
              <a:rPr lang="en-US" sz="1800" dirty="0">
                <a:ln>
                  <a:noFill/>
                </a:ln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</a:br>
            <a:r>
              <a:rPr lang="en-US" sz="1800" b="1" dirty="0">
                <a:ln>
                  <a:noFill/>
                </a:ln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Team:</a:t>
            </a:r>
            <a:r>
              <a:rPr lang="en-US" sz="1800" dirty="0">
                <a:ln>
                  <a:noFill/>
                </a:ln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 SyncInCorp</a:t>
            </a:r>
            <a:endParaRPr lang="en-ZA" sz="1800" dirty="0">
              <a:ln>
                <a:noFill/>
              </a:ln>
              <a:solidFill>
                <a:schemeClr val="bg2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endParaRPr lang="id-ID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90255"/>
            <a:ext cx="9961417" cy="3413135"/>
          </a:xfrm>
        </p:spPr>
        <p:txBody>
          <a:bodyPr>
            <a:normAutofit fontScale="90000"/>
          </a:bodyPr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1605"/>
              </a:spcAft>
            </a:pPr>
            <a:r>
              <a:rPr lang="en-US" sz="4400" b="1" dirty="0">
                <a:ln>
                  <a:noFill/>
                </a:ln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SyncInCorp </a:t>
            </a:r>
            <a:br>
              <a:rPr lang="en-US" sz="4400" b="1" dirty="0">
                <a:ln>
                  <a:noFill/>
                </a:ln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</a:br>
            <a:r>
              <a:rPr lang="en-US" sz="4400" b="1" dirty="0">
                <a:ln>
                  <a:noFill/>
                </a:ln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Mid-Year Presentation</a:t>
            </a:r>
            <a:br>
              <a:rPr lang="en-ZA" sz="4400" dirty="0">
                <a:ln>
                  <a:noFill/>
                </a:ln>
                <a:solidFill>
                  <a:schemeClr val="bg2"/>
                </a:solidFill>
                <a:effectLst/>
                <a:latin typeface="Helvetica Neue"/>
                <a:ea typeface="Arial Unicode MS"/>
                <a:cs typeface="Arial Unicode MS"/>
              </a:rPr>
            </a:br>
            <a:r>
              <a:rPr lang="en-US" sz="4400" b="1" dirty="0">
                <a:ln>
                  <a:noFill/>
                </a:ln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Cr</a:t>
            </a:r>
            <a:r>
              <a:rPr lang="it-IT" sz="4400" b="1" dirty="0">
                <a:ln>
                  <a:noFill/>
                </a:ln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è</a:t>
            </a:r>
            <a:r>
              <a:rPr lang="fr-FR" sz="4400" b="1" dirty="0" err="1">
                <a:ln>
                  <a:noFill/>
                </a:ln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che</a:t>
            </a:r>
            <a:r>
              <a:rPr lang="fr-FR" sz="4400" b="1" dirty="0">
                <a:ln>
                  <a:noFill/>
                </a:ln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 Management Application</a:t>
            </a:r>
            <a:br>
              <a:rPr lang="en-ZA" sz="180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  <a:ea typeface="Arial Unicode MS"/>
                <a:cs typeface="Arial Unicode MS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791E949-57B5-EB64-7AB2-8C584BAD9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4595" y="176060"/>
            <a:ext cx="9943289" cy="1009752"/>
          </a:xfrm>
        </p:spPr>
        <p:txBody>
          <a:bodyPr/>
          <a:lstStyle/>
          <a:p>
            <a:r>
              <a:rPr lang="en-US" sz="1800" b="1" dirty="0">
                <a:ln>
                  <a:noFill/>
                </a:ln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Non-Functional Requirements</a:t>
            </a:r>
            <a:br>
              <a:rPr lang="en-ZA" sz="180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  <a:ea typeface="Arial Unicode MS"/>
                <a:cs typeface="Arial Unicode MS"/>
              </a:rPr>
            </a:br>
            <a:endParaRPr lang="en-Z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3FCE91-7EA0-1D52-128B-91086CDC52D5}"/>
              </a:ext>
            </a:extLst>
          </p:cNvPr>
          <p:cNvSpPr txBox="1"/>
          <p:nvPr/>
        </p:nvSpPr>
        <p:spPr>
          <a:xfrm>
            <a:off x="1410511" y="768485"/>
            <a:ext cx="3764604" cy="4313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050" b="1" dirty="0">
                <a:ln>
                  <a:noFill/>
                </a:ln>
                <a:solidFill>
                  <a:schemeClr val="bg2"/>
                </a:solidFill>
                <a:effectLst/>
                <a:ea typeface="Arial Unicode MS"/>
                <a:cs typeface="Arial Unicode MS"/>
              </a:rPr>
              <a:t>Security Requirements:</a:t>
            </a:r>
            <a:endParaRPr lang="en-ZA" sz="1050" dirty="0">
              <a:ln>
                <a:noFill/>
              </a:ln>
              <a:solidFill>
                <a:schemeClr val="bg2"/>
              </a:solidFill>
              <a:effectLst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Data encryption at rest and in transit (AES-256)</a:t>
            </a:r>
            <a:endParaRPr lang="en-ZA" sz="105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Secure authentication with multi-factor options</a:t>
            </a:r>
            <a:endParaRPr lang="en-ZA" sz="105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Role-based access control (RBAC)</a:t>
            </a:r>
            <a:endParaRPr lang="en-ZA" sz="105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GDPR and POPIA compliance for data protection</a:t>
            </a:r>
            <a:endParaRPr lang="en-ZA" sz="105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Regular security audits and penetration testing</a:t>
            </a:r>
            <a:endParaRPr lang="en-ZA" sz="105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Secure API endpoints with rate limiting</a:t>
            </a:r>
            <a:endParaRPr lang="en-ZA" sz="105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050" b="1" dirty="0">
                <a:ln>
                  <a:noFill/>
                </a:ln>
                <a:solidFill>
                  <a:schemeClr val="bg2"/>
                </a:solidFill>
                <a:effectLst/>
                <a:ea typeface="Arial Unicode MS"/>
                <a:cs typeface="Arial Unicode MS"/>
              </a:rPr>
              <a:t>Performance Requirements:</a:t>
            </a:r>
            <a:endParaRPr lang="en-ZA" sz="1050" dirty="0">
              <a:ln>
                <a:noFill/>
              </a:ln>
              <a:solidFill>
                <a:schemeClr val="bg2"/>
              </a:solidFill>
              <a:effectLst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Page load times under 3 seconds</a:t>
            </a:r>
            <a:endParaRPr lang="en-ZA" sz="105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99.5% system uptime availability</a:t>
            </a:r>
            <a:endParaRPr lang="en-ZA" sz="105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Support for 200+ concurrent users</a:t>
            </a:r>
            <a:endParaRPr lang="en-ZA" sz="105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Database query response time under 500ms</a:t>
            </a:r>
            <a:endParaRPr lang="en-ZA" sz="105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Mobile app performance optimization</a:t>
            </a:r>
            <a:endParaRPr lang="en-ZA" sz="105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bg2"/>
                </a:solidFill>
                <a:effectLst/>
                <a:ea typeface="Arial Unicode MS"/>
              </a:rPr>
              <a:t>Automatic scaling during peak usage</a:t>
            </a:r>
            <a:endParaRPr lang="en-ZA" sz="1050" dirty="0">
              <a:solidFill>
                <a:schemeClr val="bg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84536E-0FA3-8983-AB3A-CF18037FDB7C}"/>
              </a:ext>
            </a:extLst>
          </p:cNvPr>
          <p:cNvSpPr txBox="1"/>
          <p:nvPr/>
        </p:nvSpPr>
        <p:spPr>
          <a:xfrm>
            <a:off x="5243209" y="836579"/>
            <a:ext cx="2577830" cy="3332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100" b="1" dirty="0">
                <a:ln>
                  <a:noFill/>
                </a:ln>
                <a:solidFill>
                  <a:schemeClr val="bg2"/>
                </a:solidFill>
                <a:effectLst/>
                <a:ea typeface="Arial Unicode MS"/>
                <a:cs typeface="Arial Unicode MS"/>
              </a:rPr>
              <a:t>Usability Requirements:</a:t>
            </a:r>
            <a:endParaRPr lang="en-ZA" sz="1100" dirty="0">
              <a:ln>
                <a:noFill/>
              </a:ln>
              <a:solidFill>
                <a:schemeClr val="bg2"/>
              </a:solidFill>
              <a:effectLst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Intuitive interface requiring minimal training</a:t>
            </a:r>
            <a:endParaRPr lang="en-ZA" sz="11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Mobile-responsive design for all devices</a:t>
            </a:r>
            <a:endParaRPr lang="en-ZA" sz="11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Accessibility compliance (WCAG 2.1 AA)</a:t>
            </a:r>
            <a:endParaRPr lang="en-ZA" sz="11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l-NL" sz="11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Multi-language support (English, Zulu, Afrikaans)</a:t>
            </a:r>
            <a:endParaRPr lang="en-ZA" sz="11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Offline functionality for critical features</a:t>
            </a:r>
            <a:endParaRPr lang="en-ZA" sz="11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2"/>
                </a:solidFill>
                <a:effectLst/>
                <a:ea typeface="Arial Unicode MS"/>
              </a:rPr>
              <a:t>Clear error messaging and help documentation</a:t>
            </a:r>
            <a:endParaRPr lang="en-ZA" sz="1100" dirty="0">
              <a:solidFill>
                <a:schemeClr val="bg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78C7C4-8B7D-2DA4-9F3D-3D7924C940E2}"/>
              </a:ext>
            </a:extLst>
          </p:cNvPr>
          <p:cNvSpPr txBox="1"/>
          <p:nvPr/>
        </p:nvSpPr>
        <p:spPr>
          <a:xfrm>
            <a:off x="8600871" y="1025776"/>
            <a:ext cx="3142034" cy="451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100" b="1" dirty="0">
                <a:ln>
                  <a:noFill/>
                </a:ln>
                <a:solidFill>
                  <a:schemeClr val="bg2"/>
                </a:solidFill>
                <a:effectLst/>
                <a:ea typeface="Arial Unicode MS"/>
                <a:cs typeface="Arial Unicode MS"/>
              </a:rPr>
              <a:t>Reliability Requirements:</a:t>
            </a:r>
            <a:endParaRPr lang="en-ZA" sz="1100" dirty="0">
              <a:ln>
                <a:noFill/>
              </a:ln>
              <a:solidFill>
                <a:schemeClr val="bg2"/>
              </a:solidFill>
              <a:effectLst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Automated daily backups with 30-day retention</a:t>
            </a:r>
            <a:endParaRPr lang="en-ZA" sz="11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Disaster recovery plan with 4-hour RTO</a:t>
            </a:r>
            <a:endParaRPr lang="en-ZA" sz="11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Data integrity validation and error handling</a:t>
            </a:r>
            <a:endParaRPr lang="en-ZA" sz="11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Graceful degradation during system maintenance</a:t>
            </a:r>
            <a:endParaRPr lang="en-ZA" sz="11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Comprehensive logging and monitoring</a:t>
            </a:r>
          </a:p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100" b="1" dirty="0">
                <a:ln>
                  <a:noFill/>
                </a:ln>
                <a:solidFill>
                  <a:schemeClr val="bg2"/>
                </a:solidFill>
                <a:effectLst/>
                <a:ea typeface="Arial Unicode MS"/>
                <a:cs typeface="Arial Unicode MS"/>
              </a:rPr>
              <a:t>Scalability Requirements:</a:t>
            </a:r>
            <a:endParaRPr lang="en-ZA" sz="1100" dirty="0">
              <a:ln>
                <a:noFill/>
              </a:ln>
              <a:solidFill>
                <a:schemeClr val="bg2"/>
              </a:solidFill>
              <a:effectLst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Horizontal scaling capability</a:t>
            </a:r>
            <a:endParaRPr lang="en-ZA" sz="11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Support for multiple </a:t>
            </a:r>
            <a:r>
              <a:rPr lang="en-US" sz="1100" u="none" strike="noStrike" kern="0" spc="0" dirty="0" err="1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cr</a:t>
            </a:r>
            <a:r>
              <a:rPr lang="it-IT" sz="11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èche locations</a:t>
            </a:r>
            <a:endParaRPr lang="en-ZA" sz="11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Modular architecture for feature expansion</a:t>
            </a:r>
            <a:endParaRPr lang="en-ZA" sz="11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API design for third-party integrations</a:t>
            </a:r>
            <a:endParaRPr lang="en-ZA" sz="11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1100" dirty="0">
                <a:solidFill>
                  <a:schemeClr val="bg2"/>
                </a:solidFill>
                <a:effectLst/>
                <a:ea typeface="Arial Unicode MS"/>
              </a:rPr>
              <a:t>Cloud-native </a:t>
            </a:r>
            <a:r>
              <a:rPr lang="fr-FR" sz="1100" dirty="0" err="1">
                <a:solidFill>
                  <a:schemeClr val="bg2"/>
                </a:solidFill>
                <a:effectLst/>
                <a:ea typeface="Arial Unicode MS"/>
              </a:rPr>
              <a:t>deployment</a:t>
            </a:r>
            <a:r>
              <a:rPr lang="fr-FR" sz="1100" dirty="0">
                <a:solidFill>
                  <a:schemeClr val="bg2"/>
                </a:solidFill>
                <a:effectLst/>
                <a:ea typeface="Arial Unicode MS"/>
              </a:rPr>
              <a:t> model</a:t>
            </a:r>
            <a:endParaRPr lang="en-ZA" sz="11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100606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48992-4D15-5985-D624-259649333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7692" y="1256863"/>
            <a:ext cx="9837848" cy="246185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1490"/>
              </a:spcAft>
            </a:pPr>
            <a:r>
              <a:rPr lang="en-US" sz="1800" b="1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5. Technology &amp; Architecture Choices</a:t>
            </a:r>
            <a:br>
              <a:rPr lang="en-ZA" sz="180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  <a:ea typeface="Arial Unicode MS"/>
                <a:cs typeface="Arial Unicode MS"/>
              </a:rPr>
            </a:br>
            <a:r>
              <a:rPr lang="en-US" sz="1800" b="1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Technology Stack Justification</a:t>
            </a:r>
            <a:br>
              <a:rPr lang="en-ZA" sz="180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  <a:ea typeface="Arial Unicode MS"/>
                <a:cs typeface="Arial Unicode MS"/>
              </a:rPr>
            </a:b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5EE91C-A00C-2467-4D07-FFFB4C0926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19" y="1245140"/>
            <a:ext cx="4841575" cy="4608501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fr-FR" sz="1800" b="1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Frontend Technologies:</a:t>
            </a:r>
            <a:endParaRPr lang="en-ZA" sz="180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React Native:</a:t>
            </a:r>
            <a:r>
              <a:rPr lang="en-US" sz="18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 Cross-platform mobile development reducing development time by 40%</a:t>
            </a:r>
            <a:endParaRPr lang="en-ZA" sz="18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React.js:</a:t>
            </a:r>
            <a:r>
              <a:rPr lang="en-US" sz="18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 Web application with component reusability and strong ecosystem</a:t>
            </a:r>
            <a:endParaRPr lang="en-ZA" sz="18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TypeScript:</a:t>
            </a:r>
            <a:r>
              <a:rPr lang="en-US" sz="18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 Enhanced code quality and developer productivity</a:t>
            </a:r>
            <a:endParaRPr lang="en-ZA" sz="18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Tailwind CSS:</a:t>
            </a:r>
            <a:r>
              <a:rPr lang="en-US" sz="18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 Rapid UI development with consistent design system</a:t>
            </a:r>
            <a:endParaRPr lang="en-ZA" sz="18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nl-NL" sz="1800" b="1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Backend Technologies:</a:t>
            </a:r>
            <a:endParaRPr lang="en-ZA" sz="180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Node.js:</a:t>
            </a:r>
            <a:r>
              <a:rPr lang="en-US" sz="18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 JavaScript runtime enabling full-stack development efficiency</a:t>
            </a:r>
            <a:endParaRPr lang="en-ZA" sz="18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18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Express.js:</a:t>
            </a:r>
            <a:r>
              <a:rPr lang="en-US" sz="18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 Lightweight web framework with extensive middleware support</a:t>
            </a:r>
            <a:endParaRPr lang="en-ZA" sz="18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8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PostgreSQL:</a:t>
            </a:r>
            <a:r>
              <a:rPr lang="en-US" sz="18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 Robust relational database with excellent performance and reliability</a:t>
            </a:r>
            <a:endParaRPr lang="en-ZA" sz="18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Redis:</a:t>
            </a:r>
            <a:r>
              <a:rPr lang="en-US" sz="18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 In-memory caching for improved application performance</a:t>
            </a:r>
            <a:endParaRPr lang="en-ZA" sz="18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Z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EACAA9-8CF9-0006-2796-015B4C010714}"/>
              </a:ext>
            </a:extLst>
          </p:cNvPr>
          <p:cNvSpPr txBox="1"/>
          <p:nvPr/>
        </p:nvSpPr>
        <p:spPr>
          <a:xfrm>
            <a:off x="6962711" y="1424003"/>
            <a:ext cx="4798979" cy="3834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100" b="1" dirty="0">
                <a:ln>
                  <a:noFill/>
                </a:ln>
                <a:solidFill>
                  <a:srgbClr val="000000"/>
                </a:solidFill>
                <a:effectLst/>
                <a:ea typeface="Arial Unicode MS"/>
                <a:cs typeface="Arial Unicode MS"/>
              </a:rPr>
              <a:t>Cloud Infrastructure:</a:t>
            </a:r>
            <a:endParaRPr lang="en-ZA" sz="1100" dirty="0">
              <a:ln>
                <a:noFill/>
              </a:ln>
              <a:solidFill>
                <a:srgbClr val="000000"/>
              </a:solidFill>
              <a:effectLst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AWS:</a:t>
            </a: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 Comprehensive cloud services with South African data center presence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1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Docker:</a:t>
            </a: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 Containerization for consistent deployment environments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AWS RDS:</a:t>
            </a: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 Managed database service with automated backups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AWS S3:</a:t>
            </a: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 Secure file storage for documents and media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100" b="1" dirty="0">
                <a:ln>
                  <a:noFill/>
                </a:ln>
                <a:solidFill>
                  <a:srgbClr val="000000"/>
                </a:solidFill>
                <a:effectLst/>
                <a:ea typeface="Arial Unicode MS"/>
                <a:cs typeface="Arial Unicode MS"/>
              </a:rPr>
              <a:t>Development Tools:</a:t>
            </a:r>
            <a:endParaRPr lang="en-ZA" sz="1100" dirty="0">
              <a:ln>
                <a:noFill/>
              </a:ln>
              <a:solidFill>
                <a:srgbClr val="000000"/>
              </a:solidFill>
              <a:effectLst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GitHub:</a:t>
            </a: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 Version control and collaborative development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1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GitHub Actions:</a:t>
            </a:r>
            <a:r>
              <a:rPr lang="de-DE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 CI/CD pipeline automation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Jest:</a:t>
            </a: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 Testing framework for unit and integration tests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1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ESLint/Prettier:</a:t>
            </a: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 Code quality and formatting standards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817006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27" descr="Woman working at office late at night">
            <a:extLst>
              <a:ext uri="{FF2B5EF4-FFF2-40B4-BE49-F238E27FC236}">
                <a16:creationId xmlns:a16="http://schemas.microsoft.com/office/drawing/2014/main" id="{B7E68695-0DB5-1946-B945-66E677B1128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4692" r="4692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2277" y="468924"/>
            <a:ext cx="6454676" cy="1354666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1400"/>
              </a:spcAft>
            </a:pPr>
            <a:r>
              <a:rPr lang="de-DE" sz="1800" b="1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Arial Unicode MS"/>
                <a:cs typeface="Arial Unicode MS"/>
              </a:rPr>
              <a:t>System Architecture</a:t>
            </a:r>
            <a:br>
              <a:rPr lang="en-ZA" sz="1800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Arial Unicode MS"/>
                <a:cs typeface="Arial Unicode MS"/>
              </a:rPr>
            </a:br>
            <a:r>
              <a:rPr lang="en-US" sz="1800" b="1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Arial Unicode MS"/>
                <a:cs typeface="Arial Unicode MS"/>
              </a:rPr>
              <a:t>Architecture Pattern:</a:t>
            </a:r>
            <a:r>
              <a:rPr lang="en-US" sz="1800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Arial Unicode MS"/>
                <a:cs typeface="Arial Unicode MS"/>
              </a:rPr>
              <a:t> Microservices with API Gateway</a:t>
            </a:r>
            <a:br>
              <a:rPr lang="en-ZA" sz="1800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Arial Unicode MS"/>
                <a:cs typeface="Arial Unicode MS"/>
              </a:rPr>
            </a:br>
            <a:r>
              <a:rPr lang="en-US" sz="1800" b="1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Arial Unicode MS"/>
                <a:cs typeface="Arial Unicode MS"/>
              </a:rPr>
              <a:t>Key Architectural Decisions:</a:t>
            </a:r>
            <a:br>
              <a:rPr lang="en-ZA" sz="180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  <a:ea typeface="Arial Unicode MS"/>
                <a:cs typeface="Arial Unicode MS"/>
              </a:rPr>
            </a:br>
            <a:endParaRPr lang="en-US" sz="28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991782"/>
            <a:ext cx="4890578" cy="4849283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fr-FR" sz="1200" b="1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Arial Unicode MS"/>
                <a:cs typeface="Arial Unicode MS"/>
              </a:rPr>
              <a:t>1. </a:t>
            </a:r>
            <a:r>
              <a:rPr lang="fr-FR" sz="1200" b="1" dirty="0" err="1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Arial Unicode MS"/>
                <a:cs typeface="Arial Unicode MS"/>
              </a:rPr>
              <a:t>Microservices</a:t>
            </a:r>
            <a:r>
              <a:rPr lang="fr-FR" sz="1200" b="1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Arial Unicode MS"/>
                <a:cs typeface="Arial Unicode MS"/>
              </a:rPr>
              <a:t> Architecture</a:t>
            </a:r>
            <a:endParaRPr lang="en-ZA" sz="1200" dirty="0">
              <a:ln>
                <a:noFill/>
              </a:ln>
              <a:solidFill>
                <a:schemeClr val="bg2"/>
              </a:solidFill>
              <a:effectLst/>
              <a:latin typeface="+mn-lt"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Separation of concerns for better maintainability</a:t>
            </a:r>
            <a:endParaRPr lang="en-ZA" sz="1200" u="none" strike="noStrike" kern="0" spc="0" dirty="0">
              <a:ln>
                <a:noFill/>
              </a:ln>
              <a:solidFill>
                <a:schemeClr val="bg2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Independent scaling of different system components</a:t>
            </a:r>
            <a:endParaRPr lang="en-ZA" sz="1200" u="none" strike="noStrike" kern="0" spc="0" dirty="0">
              <a:ln>
                <a:noFill/>
              </a:ln>
              <a:solidFill>
                <a:schemeClr val="bg2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Technology flexibility for future enhancements</a:t>
            </a:r>
            <a:endParaRPr lang="en-ZA" sz="1200" u="none" strike="noStrike" kern="0" spc="0" dirty="0">
              <a:ln>
                <a:noFill/>
              </a:ln>
              <a:solidFill>
                <a:schemeClr val="bg2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Fault isolation preventing system-wide failures</a:t>
            </a:r>
            <a:endParaRPr lang="en-ZA" sz="1200" u="none" strike="noStrike" kern="0" spc="0" dirty="0">
              <a:ln>
                <a:noFill/>
              </a:ln>
              <a:solidFill>
                <a:schemeClr val="bg2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200" b="1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Arial Unicode MS"/>
                <a:cs typeface="Arial Unicode MS"/>
              </a:rPr>
              <a:t>2. RESTful API Design</a:t>
            </a:r>
            <a:endParaRPr lang="en-ZA" sz="1200" dirty="0">
              <a:ln>
                <a:noFill/>
              </a:ln>
              <a:solidFill>
                <a:schemeClr val="bg2"/>
              </a:solidFill>
              <a:effectLst/>
              <a:latin typeface="+mn-lt"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Stateless communication for scalability</a:t>
            </a:r>
            <a:endParaRPr lang="en-ZA" sz="1200" u="none" strike="noStrike" kern="0" spc="0" dirty="0">
              <a:ln>
                <a:noFill/>
              </a:ln>
              <a:solidFill>
                <a:schemeClr val="bg2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Standard HTTP methods for intuitive integration</a:t>
            </a:r>
            <a:endParaRPr lang="en-ZA" sz="1200" u="none" strike="noStrike" kern="0" spc="0" dirty="0">
              <a:ln>
                <a:noFill/>
              </a:ln>
              <a:solidFill>
                <a:schemeClr val="bg2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JSON data format for universal compatibility</a:t>
            </a:r>
            <a:endParaRPr lang="en-ZA" sz="1200" u="none" strike="noStrike" kern="0" spc="0" dirty="0">
              <a:ln>
                <a:noFill/>
              </a:ln>
              <a:solidFill>
                <a:schemeClr val="bg2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Comprehensive API documentation with </a:t>
            </a:r>
            <a:r>
              <a:rPr lang="en-US" sz="1200" u="none" strike="noStrike" kern="0" spc="0" dirty="0" err="1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OpenAPI</a:t>
            </a:r>
            <a:endParaRPr lang="en-ZA" sz="1200" u="none" strike="noStrike" kern="0" spc="0" dirty="0">
              <a:ln>
                <a:noFill/>
              </a:ln>
              <a:solidFill>
                <a:schemeClr val="bg2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E23DD6-B75A-9A9D-B7FA-11DFC55FCC22}"/>
              </a:ext>
            </a:extLst>
          </p:cNvPr>
          <p:cNvSpPr txBox="1"/>
          <p:nvPr/>
        </p:nvSpPr>
        <p:spPr>
          <a:xfrm>
            <a:off x="6918790" y="1991782"/>
            <a:ext cx="4890578" cy="3524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nl-NL" sz="1200" b="1" dirty="0">
                <a:ln>
                  <a:noFill/>
                </a:ln>
                <a:solidFill>
                  <a:schemeClr val="bg2"/>
                </a:solidFill>
                <a:effectLst/>
                <a:ea typeface="Arial Unicode MS"/>
                <a:cs typeface="Arial Unicode MS"/>
              </a:rPr>
              <a:t>. Database Architecture</a:t>
            </a:r>
            <a:endParaRPr lang="en-ZA" sz="1200" dirty="0">
              <a:ln>
                <a:noFill/>
              </a:ln>
              <a:solidFill>
                <a:schemeClr val="bg2"/>
              </a:solidFill>
              <a:effectLst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PostgreSQL for transactional data integrity</a:t>
            </a:r>
            <a:endParaRPr lang="en-ZA" sz="12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Redis for session management and caching</a:t>
            </a:r>
            <a:endParaRPr lang="en-ZA" sz="12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Separate read replicas for reporting queries</a:t>
            </a:r>
            <a:endParaRPr lang="en-ZA" sz="12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Automated backup and recovery procedures</a:t>
            </a:r>
            <a:endParaRPr lang="en-ZA" sz="12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200" b="1" dirty="0">
                <a:ln>
                  <a:noFill/>
                </a:ln>
                <a:solidFill>
                  <a:schemeClr val="bg2"/>
                </a:solidFill>
                <a:effectLst/>
                <a:ea typeface="Arial Unicode MS"/>
                <a:cs typeface="Arial Unicode MS"/>
              </a:rPr>
              <a:t>4. Security Architecture</a:t>
            </a:r>
            <a:endParaRPr lang="en-ZA" sz="1200" dirty="0">
              <a:ln>
                <a:noFill/>
              </a:ln>
              <a:solidFill>
                <a:schemeClr val="bg2"/>
              </a:solidFill>
              <a:effectLst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JWT tokens for stateless authentication</a:t>
            </a:r>
            <a:endParaRPr lang="en-ZA" sz="12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API Gateway for centralized security controls</a:t>
            </a:r>
            <a:endParaRPr lang="en-ZA" sz="12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Database encryption and access controls</a:t>
            </a:r>
            <a:endParaRPr lang="en-ZA" sz="12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Regular security monitoring and alerting</a:t>
            </a:r>
            <a:endParaRPr lang="en-ZA" sz="12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649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9534" y="502142"/>
            <a:ext cx="8518761" cy="963063"/>
          </a:xfrm>
        </p:spPr>
        <p:txBody>
          <a:bodyPr/>
          <a:lstStyle/>
          <a:p>
            <a:r>
              <a:rPr lang="en-US" sz="4000" b="1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1. Team Formation</a:t>
            </a:r>
            <a:br>
              <a:rPr lang="en-ZA" sz="180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  <a:ea typeface="Arial Unicode MS"/>
                <a:cs typeface="Arial Unicode MS"/>
              </a:rPr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43891" y="983674"/>
            <a:ext cx="4959928" cy="5534682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1400"/>
              </a:spcAft>
            </a:pPr>
            <a:r>
              <a:rPr lang="en-US" sz="2100" b="1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Team Members &amp; Roles</a:t>
            </a:r>
            <a:endParaRPr lang="en-ZA" sz="120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Arial Unicode MS"/>
              <a:cs typeface="Arial Unicode MS"/>
            </a:endParaRPr>
          </a:p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2000" b="1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SyncInCorp Development Team:</a:t>
            </a:r>
            <a:endParaRPr lang="en-ZA" sz="120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Project Manager :</a:t>
            </a:r>
            <a:r>
              <a:rPr lang="en-US" sz="20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 [Minenhle Dladla]</a:t>
            </a:r>
            <a:endParaRPr lang="en-ZA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</a:pPr>
            <a:r>
              <a:rPr lang="en-US" sz="20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Overall project coordination and timeline management</a:t>
            </a:r>
            <a:endParaRPr lang="en-ZA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</a:pPr>
            <a:r>
              <a:rPr lang="en-US" sz="20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Backend development and database design</a:t>
            </a:r>
            <a:endParaRPr lang="en-ZA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</a:pPr>
            <a:r>
              <a:rPr lang="fr-FR" sz="20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Client communication liaison</a:t>
            </a:r>
            <a:endParaRPr lang="en-ZA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Frontend Developer &amp; UI/UX Designer:</a:t>
            </a:r>
            <a:r>
              <a:rPr lang="en-US" sz="20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 [</a:t>
            </a:r>
            <a:r>
              <a:rPr lang="en-US" sz="2000" u="none" strike="noStrike" kern="0" spc="0" dirty="0" err="1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Shaldon</a:t>
            </a:r>
            <a:r>
              <a:rPr lang="en-US" sz="20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 </a:t>
            </a:r>
            <a:r>
              <a:rPr lang="en-US" sz="2000" u="none" strike="noStrike" kern="0" spc="0" dirty="0" err="1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Sindraj</a:t>
            </a:r>
            <a:r>
              <a:rPr lang="en-US" sz="20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 and Minenhle Dladla]</a:t>
            </a:r>
            <a:endParaRPr lang="en-ZA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</a:pPr>
            <a:r>
              <a:rPr lang="en-US" sz="20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User interface design and implementation</a:t>
            </a:r>
            <a:endParaRPr lang="en-ZA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</a:pPr>
            <a:r>
              <a:rPr lang="en-US" sz="20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User experience optimization</a:t>
            </a:r>
            <a:endParaRPr lang="en-ZA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effectLst/>
                <a:latin typeface="+mn-lt"/>
                <a:ea typeface="Arial Unicode MS"/>
              </a:rPr>
              <a:t>Mobile responsiveness and accessibility</a:t>
            </a:r>
            <a:endParaRPr lang="en-US" dirty="0">
              <a:latin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250577-A643-8260-4697-F5697BFEEE1F}"/>
              </a:ext>
            </a:extLst>
          </p:cNvPr>
          <p:cNvSpPr txBox="1"/>
          <p:nvPr/>
        </p:nvSpPr>
        <p:spPr>
          <a:xfrm>
            <a:off x="6650182" y="1035524"/>
            <a:ext cx="5111508" cy="6196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Backend Systems Analyst &amp; Quality Assurance:</a:t>
            </a:r>
            <a:r>
              <a:rPr lang="en-US" sz="20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 [</a:t>
            </a:r>
            <a:r>
              <a:rPr lang="en-US" sz="2000" u="none" strike="noStrike" kern="0" spc="0" dirty="0" err="1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Msizi</a:t>
            </a:r>
            <a:r>
              <a:rPr lang="en-US" sz="20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 </a:t>
            </a:r>
            <a:r>
              <a:rPr lang="en-US" sz="2000" u="none" strike="noStrike" kern="0" spc="0" dirty="0" err="1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Lamula</a:t>
            </a:r>
            <a:r>
              <a:rPr lang="en-US" sz="20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 and Amahle </a:t>
            </a:r>
            <a:r>
              <a:rPr lang="en-US" sz="2000" u="none" strike="noStrike" kern="0" spc="0" dirty="0" err="1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Gcumisa</a:t>
            </a:r>
            <a:r>
              <a:rPr lang="en-US" sz="20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]</a:t>
            </a:r>
            <a:endParaRPr lang="en-ZA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</a:pPr>
            <a:r>
              <a:rPr lang="en-US" sz="20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Requirements analysis and documentation</a:t>
            </a:r>
            <a:endParaRPr lang="en-ZA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</a:pPr>
            <a:r>
              <a:rPr lang="en-US" sz="20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Testing strategy and implementation</a:t>
            </a:r>
            <a:endParaRPr lang="en-ZA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</a:pPr>
            <a:r>
              <a:rPr lang="en-US" sz="20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Security compliance and validation</a:t>
            </a:r>
            <a:endParaRPr lang="en-ZA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0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Database Administrator &amp; DevOps:</a:t>
            </a:r>
            <a:r>
              <a:rPr lang="en-US" sz="20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 [Nosipho </a:t>
            </a:r>
            <a:r>
              <a:rPr lang="en-US" sz="2000" u="none" strike="noStrike" kern="0" spc="0" dirty="0" err="1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Kubheka</a:t>
            </a:r>
            <a:r>
              <a:rPr lang="en-US" sz="20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 and Darren </a:t>
            </a:r>
            <a:r>
              <a:rPr lang="en-US" sz="2000" u="none" strike="noStrike" kern="0" spc="0" dirty="0" err="1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Dhanasar</a:t>
            </a:r>
            <a:r>
              <a:rPr lang="en-US" sz="20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]</a:t>
            </a:r>
            <a:endParaRPr lang="en-ZA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</a:pPr>
            <a:r>
              <a:rPr lang="en-US" sz="20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Database architecture and optimization</a:t>
            </a:r>
            <a:endParaRPr lang="en-ZA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</a:pPr>
            <a:r>
              <a:rPr lang="en-US" sz="20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Deployment pipeline and infrastructure</a:t>
            </a:r>
            <a:endParaRPr lang="en-ZA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</a:pPr>
            <a:r>
              <a:rPr lang="en-US" sz="20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Performance monitoring and maintenance</a:t>
            </a:r>
            <a:endParaRPr lang="en-ZA" sz="12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25297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40331"/>
            <a:ext cx="7827818" cy="1088053"/>
          </a:xfrm>
        </p:spPr>
        <p:txBody>
          <a:bodyPr>
            <a:normAutofit fontScale="90000"/>
          </a:bodyPr>
          <a:lstStyle/>
          <a:p>
            <a:r>
              <a:rPr kumimoji="0" lang="en-US" altLang="en-US" sz="48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Arial Unicode MS"/>
                <a:cs typeface="Times New Roman" panose="02020603050405020304" pitchFamily="18" charset="0"/>
              </a:rPr>
              <a:t>Team Responsibilities Matrix</a:t>
            </a:r>
            <a:br>
              <a:rPr kumimoji="0" lang="en-ZA" altLang="en-US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2DDEBD2-EC06-E20D-76F9-DC3D31E0F5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4423877"/>
              </p:ext>
            </p:extLst>
          </p:nvPr>
        </p:nvGraphicFramePr>
        <p:xfrm>
          <a:off x="1524000" y="1925783"/>
          <a:ext cx="8672946" cy="354676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18099">
                  <a:extLst>
                    <a:ext uri="{9D8B030D-6E8A-4147-A177-3AD203B41FA5}">
                      <a16:colId xmlns:a16="http://schemas.microsoft.com/office/drawing/2014/main" val="677567808"/>
                    </a:ext>
                  </a:extLst>
                </a:gridCol>
                <a:gridCol w="3607376">
                  <a:extLst>
                    <a:ext uri="{9D8B030D-6E8A-4147-A177-3AD203B41FA5}">
                      <a16:colId xmlns:a16="http://schemas.microsoft.com/office/drawing/2014/main" val="3591409159"/>
                    </a:ext>
                  </a:extLst>
                </a:gridCol>
                <a:gridCol w="3047471">
                  <a:extLst>
                    <a:ext uri="{9D8B030D-6E8A-4147-A177-3AD203B41FA5}">
                      <a16:colId xmlns:a16="http://schemas.microsoft.com/office/drawing/2014/main" val="1683236459"/>
                    </a:ext>
                  </a:extLst>
                </a:gridCol>
              </a:tblGrid>
              <a:tr h="508496">
                <a:tc>
                  <a:txBody>
                    <a:bodyPr/>
                    <a:lstStyle/>
                    <a:p>
                      <a:pPr algn="ctr"/>
                      <a:r>
                        <a:rPr lang="en-ZA" sz="1200">
                          <a:ln>
                            <a:noFill/>
                          </a:ln>
                          <a:effectLst/>
                        </a:rPr>
                        <a:t>Role</a:t>
                      </a:r>
                      <a:endParaRPr lang="en-ZA" sz="100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Helvetica Neue"/>
                        <a:ea typeface="Helvetica Neue"/>
                        <a:cs typeface="Helvetica Neue"/>
                      </a:endParaRP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200">
                          <a:ln>
                            <a:noFill/>
                          </a:ln>
                          <a:effectLst/>
                        </a:rPr>
                        <a:t>Primary Responsibilities</a:t>
                      </a:r>
                      <a:endParaRPr lang="en-ZA" sz="100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Helvetica Neue"/>
                        <a:ea typeface="Helvetica Neue"/>
                        <a:cs typeface="Helvetica Neue"/>
                      </a:endParaRP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200">
                          <a:ln>
                            <a:noFill/>
                          </a:ln>
                          <a:effectLst/>
                        </a:rPr>
                        <a:t>Secondary Responsibilities</a:t>
                      </a:r>
                      <a:endParaRPr lang="en-ZA" sz="100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Helvetica Neue"/>
                        <a:ea typeface="Helvetica Neue"/>
                        <a:cs typeface="Helvetica Neue"/>
                      </a:endParaRP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2095473360"/>
                  </a:ext>
                </a:extLst>
              </a:tr>
              <a:tr h="843257">
                <a:tc>
                  <a:txBody>
                    <a:bodyPr/>
                    <a:lstStyle/>
                    <a:p>
                      <a:r>
                        <a:rPr lang="en-ZA" sz="1200">
                          <a:ln>
                            <a:noFill/>
                          </a:ln>
                          <a:effectLst/>
                        </a:rPr>
                        <a:t>Project Manager</a:t>
                      </a:r>
                      <a:endParaRPr lang="en-ZA" sz="100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Helvetica Neue"/>
                        <a:ea typeface="Helvetica Neue"/>
                        <a:cs typeface="Helvetica Neue"/>
                      </a:endParaRP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r>
                        <a:rPr lang="en-ZA" sz="1200">
                          <a:ln>
                            <a:noFill/>
                          </a:ln>
                          <a:effectLst/>
                        </a:rPr>
                        <a:t>Timeline, Client Relations, Backend</a:t>
                      </a:r>
                      <a:endParaRPr lang="en-ZA" sz="100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Helvetica Neue"/>
                        <a:ea typeface="Helvetica Neue"/>
                        <a:cs typeface="Helvetica Neue"/>
                      </a:endParaRP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r>
                        <a:rPr lang="en-ZA" sz="1200">
                          <a:ln>
                            <a:noFill/>
                          </a:ln>
                          <a:effectLst/>
                        </a:rPr>
                        <a:t>Code Review, Documentation</a:t>
                      </a:r>
                      <a:endParaRPr lang="en-ZA" sz="100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Helvetica Neue"/>
                        <a:ea typeface="Helvetica Neue"/>
                        <a:cs typeface="Helvetica Neue"/>
                      </a:endParaRP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971048343"/>
                  </a:ext>
                </a:extLst>
              </a:tr>
              <a:tr h="843257">
                <a:tc>
                  <a:txBody>
                    <a:bodyPr/>
                    <a:lstStyle/>
                    <a:p>
                      <a:r>
                        <a:rPr lang="en-ZA" sz="1200">
                          <a:ln>
                            <a:noFill/>
                          </a:ln>
                          <a:effectLst/>
                        </a:rPr>
                        <a:t>Frontend Developer</a:t>
                      </a:r>
                      <a:endParaRPr lang="en-ZA" sz="100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Helvetica Neue"/>
                        <a:ea typeface="Helvetica Neue"/>
                        <a:cs typeface="Helvetica Neue"/>
                      </a:endParaRP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r>
                        <a:rPr lang="en-ZA" sz="1200">
                          <a:ln>
                            <a:noFill/>
                          </a:ln>
                          <a:effectLst/>
                        </a:rPr>
                        <a:t>UI/UX, Mobile Development</a:t>
                      </a:r>
                      <a:endParaRPr lang="en-ZA" sz="100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Helvetica Neue"/>
                        <a:ea typeface="Helvetica Neue"/>
                        <a:cs typeface="Helvetica Neue"/>
                      </a:endParaRP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r>
                        <a:rPr lang="en-ZA" sz="1200">
                          <a:ln>
                            <a:noFill/>
                          </a:ln>
                          <a:effectLst/>
                        </a:rPr>
                        <a:t>Testing, User Training</a:t>
                      </a:r>
                      <a:endParaRPr lang="en-ZA" sz="100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Helvetica Neue"/>
                        <a:ea typeface="Helvetica Neue"/>
                        <a:cs typeface="Helvetica Neue"/>
                      </a:endParaRP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413795471"/>
                  </a:ext>
                </a:extLst>
              </a:tr>
              <a:tr h="508496">
                <a:tc>
                  <a:txBody>
                    <a:bodyPr/>
                    <a:lstStyle/>
                    <a:p>
                      <a:r>
                        <a:rPr lang="en-ZA" sz="1200" dirty="0">
                          <a:ln>
                            <a:noFill/>
                          </a:ln>
                          <a:effectLst/>
                        </a:rPr>
                        <a:t>Backend and Systems Analyst</a:t>
                      </a:r>
                      <a:endParaRPr lang="en-ZA" sz="10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Helvetica Neue"/>
                        <a:ea typeface="Helvetica Neue"/>
                        <a:cs typeface="Helvetica Neue"/>
                      </a:endParaRP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r>
                        <a:rPr lang="en-ZA" sz="1200">
                          <a:ln>
                            <a:noFill/>
                          </a:ln>
                          <a:effectLst/>
                        </a:rPr>
                        <a:t>Requirements, QA Testing</a:t>
                      </a:r>
                      <a:endParaRPr lang="en-ZA" sz="100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Helvetica Neue"/>
                        <a:ea typeface="Helvetica Neue"/>
                        <a:cs typeface="Helvetica Neue"/>
                      </a:endParaRP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r>
                        <a:rPr lang="en-ZA" sz="1200">
                          <a:ln>
                            <a:noFill/>
                          </a:ln>
                          <a:effectLst/>
                        </a:rPr>
                        <a:t>Security, Compliance</a:t>
                      </a:r>
                      <a:endParaRPr lang="en-ZA" sz="100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Helvetica Neue"/>
                        <a:ea typeface="Helvetica Neue"/>
                        <a:cs typeface="Helvetica Neue"/>
                      </a:endParaRP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768193796"/>
                  </a:ext>
                </a:extLst>
              </a:tr>
              <a:tr h="843257">
                <a:tc>
                  <a:txBody>
                    <a:bodyPr/>
                    <a:lstStyle/>
                    <a:p>
                      <a:r>
                        <a:rPr lang="en-ZA" sz="1200">
                          <a:ln>
                            <a:noFill/>
                          </a:ln>
                          <a:effectLst/>
                        </a:rPr>
                        <a:t>Database Admin</a:t>
                      </a:r>
                      <a:endParaRPr lang="en-ZA" sz="100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Helvetica Neue"/>
                        <a:ea typeface="Helvetica Neue"/>
                        <a:cs typeface="Helvetica Neue"/>
                      </a:endParaRP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r>
                        <a:rPr lang="en-ZA" sz="1200" dirty="0">
                          <a:ln>
                            <a:noFill/>
                          </a:ln>
                          <a:effectLst/>
                        </a:rPr>
                        <a:t>Data Management, DevOps</a:t>
                      </a:r>
                      <a:endParaRPr lang="en-ZA" sz="10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Helvetica Neue"/>
                        <a:ea typeface="Helvetica Neue"/>
                        <a:cs typeface="Helvetica Neue"/>
                      </a:endParaRPr>
                    </a:p>
                  </a:txBody>
                  <a:tcPr marL="12700" marR="12700" marT="12700" marB="12700" anchor="ctr"/>
                </a:tc>
                <a:tc>
                  <a:txBody>
                    <a:bodyPr/>
                    <a:lstStyle/>
                    <a:p>
                      <a:r>
                        <a:rPr lang="en-ZA" sz="1200" dirty="0">
                          <a:ln>
                            <a:noFill/>
                          </a:ln>
                          <a:effectLst/>
                        </a:rPr>
                        <a:t>Performance, Backup Strategy</a:t>
                      </a:r>
                      <a:endParaRPr lang="en-ZA" sz="10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Helvetica Neue"/>
                        <a:ea typeface="Helvetica Neue"/>
                        <a:cs typeface="Helvetica Neue"/>
                      </a:endParaRPr>
                    </a:p>
                  </a:txBody>
                  <a:tcPr marL="12700" marR="12700" marT="12700" marB="12700" anchor="ctr"/>
                </a:tc>
                <a:extLst>
                  <a:ext uri="{0D108BD9-81ED-4DB2-BD59-A6C34878D82A}">
                    <a16:rowId xmlns:a16="http://schemas.microsoft.com/office/drawing/2014/main" val="1609763883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B43B725F-AAAF-02DC-C5FA-6D7428BA6D6F}"/>
              </a:ext>
            </a:extLst>
          </p:cNvPr>
          <p:cNvSpPr>
            <a:spLocks noGrp="1" noChangeArrowheads="1"/>
          </p:cNvSpPr>
          <p:nvPr>
            <p:ph type="body" idx="13"/>
          </p:nvPr>
        </p:nvSpPr>
        <p:spPr bwMode="auto">
          <a:xfrm>
            <a:off x="1731818" y="2468794"/>
            <a:ext cx="184731" cy="5386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ZA" altLang="en-US" sz="11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ZA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B3E69B71-5849-7541-ADEA-D19838B3CF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430664"/>
            <a:ext cx="10002981" cy="443347"/>
          </a:xfrm>
        </p:spPr>
        <p:txBody>
          <a:bodyPr>
            <a:normAutofit fontScale="90000"/>
          </a:bodyPr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800" dirty="0">
                <a:ln>
                  <a:noFill/>
                </a:ln>
                <a:solidFill>
                  <a:srgbClr val="80808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 </a:t>
            </a:r>
            <a:br>
              <a:rPr lang="en-ZA" sz="310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  <a:ea typeface="Arial Unicode MS"/>
                <a:cs typeface="Arial Unicode MS"/>
              </a:rPr>
            </a:br>
            <a:br>
              <a:rPr lang="en-ZA" sz="310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  <a:ea typeface="Arial Unicode MS"/>
                <a:cs typeface="Arial Unicode MS"/>
              </a:rPr>
            </a:br>
            <a:r>
              <a:rPr lang="en-US" sz="3100" b="1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2</a:t>
            </a:r>
            <a:r>
              <a:rPr lang="en-US" sz="2000" b="1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. Work Agreement &amp; Team Operation</a:t>
            </a:r>
            <a:br>
              <a:rPr lang="en-US" sz="2000" b="1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</a:br>
            <a:r>
              <a:rPr lang="en-US" sz="2000" b="1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Signed Work Agreement</a:t>
            </a:r>
            <a:br>
              <a:rPr lang="en-ZA" sz="200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</a:br>
            <a:r>
              <a:rPr lang="nl-NL" sz="2000" b="1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Team Charter – SyncInCorp</a:t>
            </a:r>
            <a:br>
              <a:rPr lang="en-ZA" sz="2000" b="1" dirty="0">
                <a:solidFill>
                  <a:srgbClr val="000000"/>
                </a:solidFill>
                <a:latin typeface="+mn-lt"/>
                <a:ea typeface="Arial Unicode MS"/>
                <a:cs typeface="Arial Unicode MS"/>
              </a:rPr>
            </a:br>
            <a:r>
              <a:rPr lang="en-US" sz="120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We, the undersigned members of SyncInCorp, commit to the following principles and operational guidelines for the successful delivery of the Cr</a:t>
            </a:r>
            <a:r>
              <a:rPr lang="it-IT" sz="120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è</a:t>
            </a:r>
            <a:r>
              <a:rPr lang="fr-FR" sz="1200" dirty="0" err="1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che</a:t>
            </a:r>
            <a:r>
              <a:rPr lang="fr-FR" sz="120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 Management Application:</a:t>
            </a:r>
            <a:br>
              <a:rPr lang="fr-FR" sz="180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</a:br>
            <a:br>
              <a:rPr lang="en-ZA" sz="180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</a:br>
            <a:br>
              <a:rPr lang="en-US" sz="1600" b="1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</a:br>
            <a:br>
              <a:rPr lang="en-US" sz="1800" b="1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</a:br>
            <a:br>
              <a:rPr lang="en-ZA" sz="180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</a:br>
            <a:endParaRPr lang="en-US" dirty="0">
              <a:latin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7C5526-FE46-9C16-8F5A-882A423EEC86}"/>
              </a:ext>
            </a:extLst>
          </p:cNvPr>
          <p:cNvSpPr txBox="1"/>
          <p:nvPr/>
        </p:nvSpPr>
        <p:spPr>
          <a:xfrm>
            <a:off x="1619249" y="2195264"/>
            <a:ext cx="4378037" cy="3681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20000"/>
              </a:lnSpc>
              <a:spcBef>
                <a:spcPts val="800"/>
              </a:spcBef>
            </a:pPr>
            <a:r>
              <a:rPr lang="en-US" sz="1100" b="1" dirty="0">
                <a:ln>
                  <a:noFill/>
                </a:ln>
                <a:solidFill>
                  <a:srgbClr val="000000"/>
                </a:solidFill>
                <a:effectLst/>
                <a:ea typeface="Arial Unicode MS"/>
                <a:cs typeface="Arial Unicode MS"/>
              </a:rPr>
              <a:t>Communication Standards:</a:t>
            </a:r>
            <a:endParaRPr lang="en-US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Daily </a:t>
            </a:r>
            <a:r>
              <a:rPr lang="en-US" sz="1100" kern="0" dirty="0">
                <a:solidFill>
                  <a:srgbClr val="000000"/>
                </a:solidFill>
                <a:ea typeface="Times New Roman" panose="02020603050405020304" pitchFamily="18" charset="0"/>
                <a:cs typeface="Arial Unicode MS"/>
              </a:rPr>
              <a:t>updates </a:t>
            </a: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via WhatsApp 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Weekly progress reviews via </a:t>
            </a:r>
            <a:r>
              <a:rPr lang="en-US" sz="1100" kern="0" dirty="0">
                <a:solidFill>
                  <a:srgbClr val="000000"/>
                </a:solidFill>
                <a:ea typeface="Times New Roman" panose="02020603050405020304" pitchFamily="18" charset="0"/>
                <a:cs typeface="Arial Unicode MS"/>
              </a:rPr>
              <a:t>Teams </a:t>
            </a: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every Wednesday at 12:00 PM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Immediate escalation of blockers or issues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100" b="1" dirty="0">
                <a:ln>
                  <a:noFill/>
                </a:ln>
                <a:solidFill>
                  <a:srgbClr val="000000"/>
                </a:solidFill>
                <a:effectLst/>
                <a:ea typeface="Arial Unicode MS"/>
                <a:cs typeface="Arial Unicode MS"/>
              </a:rPr>
              <a:t>Collaboration Tools:</a:t>
            </a:r>
            <a:endParaRPr lang="en-ZA" sz="1100" b="1" dirty="0">
              <a:ln>
                <a:noFill/>
              </a:ln>
              <a:solidFill>
                <a:srgbClr val="000000"/>
              </a:solidFill>
              <a:effectLst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MS Teams :</a:t>
            </a: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 Primary communication platform for meetings and file sharing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1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TeamGantt:</a:t>
            </a: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 Project management and task tracking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GitHub:</a:t>
            </a: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 Version control and code collaboration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b="1" kern="0" dirty="0">
                <a:solidFill>
                  <a:srgbClr val="000000"/>
                </a:solidFill>
                <a:ea typeface="Times New Roman" panose="02020603050405020304" pitchFamily="18" charset="0"/>
                <a:cs typeface="Arial Unicode MS"/>
              </a:rPr>
              <a:t>WhatsApp</a:t>
            </a:r>
            <a:r>
              <a:rPr lang="en-US" sz="11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:</a:t>
            </a: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 Quick messaging and informal communication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b="1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Figma:</a:t>
            </a: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 Design collaboration and prototyping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Z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C8BEE9-FB6B-F424-01C3-3C0CC7E06379}"/>
              </a:ext>
            </a:extLst>
          </p:cNvPr>
          <p:cNvSpPr txBox="1"/>
          <p:nvPr/>
        </p:nvSpPr>
        <p:spPr>
          <a:xfrm>
            <a:off x="6906491" y="2194648"/>
            <a:ext cx="4946071" cy="4856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100" b="1" dirty="0">
                <a:ln>
                  <a:noFill/>
                </a:ln>
                <a:solidFill>
                  <a:srgbClr val="000000"/>
                </a:solidFill>
                <a:effectLst/>
                <a:ea typeface="Arial Unicode MS"/>
                <a:cs typeface="Arial Unicode MS"/>
              </a:rPr>
              <a:t>Work Distribution:</a:t>
            </a:r>
            <a:endParaRPr lang="en-ZA" sz="1100" dirty="0">
              <a:ln>
                <a:noFill/>
              </a:ln>
              <a:solidFill>
                <a:srgbClr val="000000"/>
              </a:solidFill>
              <a:effectLst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Tasks assigned based on expertise and availability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Peer review required for all major deliverables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Rotating responsibility for client presentations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100" b="1" dirty="0">
                <a:ln>
                  <a:noFill/>
                </a:ln>
                <a:solidFill>
                  <a:srgbClr val="000000"/>
                </a:solidFill>
                <a:effectLst/>
                <a:ea typeface="Arial Unicode MS"/>
                <a:cs typeface="Arial Unicode MS"/>
              </a:rPr>
              <a:t>Quality Standards:</a:t>
            </a:r>
            <a:endParaRPr lang="en-ZA" sz="1100" dirty="0">
              <a:ln>
                <a:noFill/>
              </a:ln>
              <a:solidFill>
                <a:srgbClr val="000000"/>
              </a:solidFill>
              <a:effectLst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All code must pass peer review before merging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Testing coverage minimum of 80%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Documentation updated with each sprint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100" b="1" dirty="0">
                <a:ln>
                  <a:noFill/>
                </a:ln>
                <a:solidFill>
                  <a:srgbClr val="000000"/>
                </a:solidFill>
                <a:effectLst/>
                <a:ea typeface="Arial Unicode MS"/>
                <a:cs typeface="Arial Unicode MS"/>
              </a:rPr>
              <a:t>Conflict Resolution:</a:t>
            </a:r>
            <a:endParaRPr lang="en-ZA" sz="1100" dirty="0">
              <a:ln>
                <a:noFill/>
              </a:ln>
              <a:solidFill>
                <a:srgbClr val="000000"/>
              </a:solidFill>
              <a:effectLst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Open discussion in team meetings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Escalation to Project Manager if unresolved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Arial Unicode MS"/>
              </a:rPr>
              <a:t>Final decision by team vote if needed</a:t>
            </a:r>
            <a:endParaRPr lang="en-ZA" sz="1100" u="none" strike="noStrike" kern="0" spc="0" dirty="0">
              <a:ln>
                <a:noFill/>
              </a:ln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100" b="1" dirty="0">
                <a:ln>
                  <a:noFill/>
                </a:ln>
                <a:solidFill>
                  <a:srgbClr val="000000"/>
                </a:solidFill>
                <a:effectLst/>
                <a:ea typeface="Arial Unicode MS"/>
                <a:cs typeface="Arial Unicode MS"/>
              </a:rPr>
              <a:t>Signatures:</a:t>
            </a:r>
            <a:r>
              <a:rPr lang="en-US" sz="1100" dirty="0">
                <a:ln>
                  <a:noFill/>
                </a:ln>
                <a:solidFill>
                  <a:srgbClr val="000000"/>
                </a:solidFill>
                <a:effectLst/>
                <a:ea typeface="Arial Unicode MS"/>
                <a:cs typeface="Arial Unicode MS"/>
              </a:rPr>
              <a:t> [All team members to sign]</a:t>
            </a:r>
            <a:endParaRPr lang="en-ZA" sz="1100" dirty="0">
              <a:ln>
                <a:noFill/>
              </a:ln>
              <a:solidFill>
                <a:srgbClr val="000000"/>
              </a:solidFill>
              <a:effectLst/>
              <a:ea typeface="Arial Unicode MS"/>
              <a:cs typeface="Arial Unicode MS"/>
            </a:endParaRP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167823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E93AABDC-C3FD-F345-990B-6E2D883104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7321" y="152400"/>
            <a:ext cx="10134369" cy="1316340"/>
          </a:xfrm>
        </p:spPr>
        <p:txBody>
          <a:bodyPr/>
          <a:lstStyle/>
          <a:p>
            <a:r>
              <a:rPr lang="en-US" sz="1800" b="1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Team Operation Framework</a:t>
            </a:r>
            <a:br>
              <a:rPr lang="en-ZA" sz="180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</a:br>
            <a:r>
              <a:rPr lang="en-US" sz="1800" b="1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Development Methodology:</a:t>
            </a:r>
            <a:r>
              <a:rPr lang="en-US" sz="180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 Agile Scrum with 2-week sprints</a:t>
            </a:r>
            <a:br>
              <a:rPr lang="en-ZA" sz="180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</a:br>
            <a:endParaRPr lang="en-US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15FCB-0039-EF4F-AFE0-33905D91929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Daily standups: 15 minutes via MS Teams</a:t>
            </a:r>
            <a:endParaRPr lang="en-ZA" sz="14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Sprint planning: 2 hours at sprint start</a:t>
            </a:r>
            <a:endParaRPr lang="en-ZA" sz="14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Sprint review: 1 hour at sprint end</a:t>
            </a:r>
            <a:endParaRPr lang="en-ZA" sz="14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4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Retrospective: 30 minutes post-sprint</a:t>
            </a:r>
            <a:endParaRPr lang="en-ZA" sz="14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61E23B57-A482-8F4B-9021-86FE326A6D1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Requirements gathering via client meetings</a:t>
            </a:r>
            <a:endParaRPr lang="en-ZA" sz="14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Task breakdown in </a:t>
            </a:r>
            <a:r>
              <a:rPr lang="en-US" sz="1400" u="none" strike="noStrike" kern="0" spc="0" dirty="0" err="1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TeamGannt</a:t>
            </a:r>
            <a:r>
              <a:rPr lang="en-US" sz="14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 boards</a:t>
            </a:r>
            <a:endParaRPr lang="en-ZA" sz="14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Development in feature branches (GitHub)</a:t>
            </a:r>
            <a:endParaRPr lang="en-ZA" sz="14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Code review and testing</a:t>
            </a:r>
            <a:endParaRPr lang="en-ZA" sz="14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Deployment to staging environment</a:t>
            </a:r>
            <a:endParaRPr lang="en-ZA" sz="14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Client feedback and iteration</a:t>
            </a:r>
            <a:endParaRPr lang="en-ZA" sz="14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0150DF7-4A8B-444C-8CA1-24A9B9191B80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sz="1800" b="1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Communication Schedule:</a:t>
            </a:r>
            <a:endParaRPr lang="en-ZA" sz="180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Arial Unicode MS"/>
              <a:cs typeface="Arial Unicode MS"/>
            </a:endParaRPr>
          </a:p>
          <a:p>
            <a:pPr lvl="0"/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9218E33-9E8A-D249-93A7-9EDFE3BEA5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z="1800" b="1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Collaboration Workflow:</a:t>
            </a:r>
            <a:endParaRPr lang="en-ZA" sz="180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Arial Unicode MS"/>
              <a:cs typeface="Arial Unicode MS"/>
            </a:endParaRP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284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0" descr="Two People sitting on couch">
            <a:extLst>
              <a:ext uri="{FF2B5EF4-FFF2-40B4-BE49-F238E27FC236}">
                <a16:creationId xmlns:a16="http://schemas.microsoft.com/office/drawing/2014/main" id="{318EF587-2197-CC4C-BC9D-6BB7C37E92F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579" r="4579"/>
          <a:stretch/>
        </p:blipFill>
        <p:spPr/>
      </p:pic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FD439DD0-579B-4A38-94AC-4A7CC453C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 29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AAA8D9-4131-935C-5E2E-80E8080256C5}"/>
              </a:ext>
            </a:extLst>
          </p:cNvPr>
          <p:cNvSpPr txBox="1"/>
          <p:nvPr/>
        </p:nvSpPr>
        <p:spPr>
          <a:xfrm>
            <a:off x="1682449" y="365125"/>
            <a:ext cx="77169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2"/>
                </a:solidFill>
                <a:effectLst/>
                <a:ea typeface="Arial Unicode MS"/>
              </a:rPr>
              <a:t>3. Client Identification &amp; Expectations</a:t>
            </a:r>
            <a:endParaRPr lang="en-ZA" sz="2800" dirty="0">
              <a:solidFill>
                <a:schemeClr val="bg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13BC64-2FE4-2DD1-7403-2A980A030274}"/>
              </a:ext>
            </a:extLst>
          </p:cNvPr>
          <p:cNvSpPr txBox="1"/>
          <p:nvPr/>
        </p:nvSpPr>
        <p:spPr>
          <a:xfrm>
            <a:off x="1537855" y="2238209"/>
            <a:ext cx="4447309" cy="2873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1400"/>
              </a:spcAft>
            </a:pPr>
            <a:r>
              <a:rPr lang="fr-FR" sz="1600" b="1" dirty="0">
                <a:ln>
                  <a:noFill/>
                </a:ln>
                <a:effectLst/>
                <a:ea typeface="Arial Unicode MS"/>
                <a:cs typeface="Arial Unicode MS"/>
              </a:rPr>
              <a:t>Client Profile</a:t>
            </a:r>
            <a:endParaRPr lang="en-ZA" sz="1600" dirty="0">
              <a:ln>
                <a:noFill/>
              </a:ln>
              <a:effectLst/>
              <a:ea typeface="Arial Unicode MS"/>
              <a:cs typeface="Arial Unicode MS"/>
            </a:endParaRPr>
          </a:p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600" b="1" dirty="0">
                <a:ln>
                  <a:noFill/>
                </a:ln>
                <a:effectLst/>
                <a:ea typeface="Arial Unicode MS"/>
                <a:cs typeface="Arial Unicode MS"/>
              </a:rPr>
              <a:t>Client:</a:t>
            </a:r>
            <a:r>
              <a:rPr lang="en-US" sz="1600" dirty="0">
                <a:ln>
                  <a:noFill/>
                </a:ln>
                <a:effectLst/>
                <a:ea typeface="Arial Unicode MS"/>
                <a:cs typeface="Arial Unicode MS"/>
              </a:rPr>
              <a:t> Little Learners Cr</a:t>
            </a:r>
            <a:r>
              <a:rPr lang="it-IT" sz="1600" dirty="0">
                <a:ln>
                  <a:noFill/>
                </a:ln>
                <a:effectLst/>
                <a:ea typeface="Arial Unicode MS"/>
                <a:cs typeface="Arial Unicode MS"/>
              </a:rPr>
              <a:t>è</a:t>
            </a:r>
            <a:r>
              <a:rPr lang="de-DE" sz="1600" dirty="0">
                <a:ln>
                  <a:noFill/>
                </a:ln>
                <a:effectLst/>
                <a:ea typeface="Arial Unicode MS"/>
                <a:cs typeface="Arial Unicode MS"/>
              </a:rPr>
              <a:t>che</a:t>
            </a:r>
            <a:br>
              <a:rPr lang="en-US" sz="1600" dirty="0">
                <a:ln>
                  <a:noFill/>
                </a:ln>
                <a:effectLst/>
                <a:ea typeface="Times New Roman" panose="02020603050405020304" pitchFamily="18" charset="0"/>
                <a:cs typeface="Arial Unicode MS"/>
              </a:rPr>
            </a:br>
            <a:r>
              <a:rPr lang="en-US" sz="1600" b="1" dirty="0">
                <a:ln>
                  <a:noFill/>
                </a:ln>
                <a:effectLst/>
                <a:ea typeface="Arial Unicode MS"/>
                <a:cs typeface="Arial Unicode MS"/>
              </a:rPr>
              <a:t>Location:</a:t>
            </a:r>
            <a:r>
              <a:rPr lang="nl-NL" sz="1600" dirty="0">
                <a:ln>
                  <a:noFill/>
                </a:ln>
                <a:effectLst/>
                <a:ea typeface="Arial Unicode MS"/>
                <a:cs typeface="Arial Unicode MS"/>
              </a:rPr>
              <a:t> Durban, KwaZulu-Natal</a:t>
            </a:r>
            <a:br>
              <a:rPr lang="en-US" sz="1600" dirty="0">
                <a:ln>
                  <a:noFill/>
                </a:ln>
                <a:effectLst/>
                <a:ea typeface="Times New Roman" panose="02020603050405020304" pitchFamily="18" charset="0"/>
                <a:cs typeface="Arial Unicode MS"/>
              </a:rPr>
            </a:br>
            <a:r>
              <a:rPr lang="en-US" sz="1600" b="1" dirty="0">
                <a:ln>
                  <a:noFill/>
                </a:ln>
                <a:effectLst/>
                <a:ea typeface="Arial Unicode MS"/>
                <a:cs typeface="Arial Unicode MS"/>
              </a:rPr>
              <a:t>Contact Person:</a:t>
            </a:r>
            <a:r>
              <a:rPr lang="pt-PT" sz="1600" dirty="0">
                <a:ln>
                  <a:noFill/>
                </a:ln>
                <a:effectLst/>
                <a:ea typeface="Arial Unicode MS"/>
                <a:cs typeface="Arial Unicode MS"/>
              </a:rPr>
              <a:t> Mrs. Sarah Johnson, Director</a:t>
            </a:r>
            <a:br>
              <a:rPr lang="en-US" sz="1600" dirty="0">
                <a:ln>
                  <a:noFill/>
                </a:ln>
                <a:effectLst/>
                <a:ea typeface="Times New Roman" panose="02020603050405020304" pitchFamily="18" charset="0"/>
                <a:cs typeface="Arial Unicode MS"/>
              </a:rPr>
            </a:br>
            <a:r>
              <a:rPr lang="en-US" sz="1600" b="1" dirty="0">
                <a:ln>
                  <a:noFill/>
                </a:ln>
                <a:effectLst/>
                <a:ea typeface="Arial Unicode MS"/>
                <a:cs typeface="Arial Unicode MS"/>
              </a:rPr>
              <a:t>Establishment:</a:t>
            </a:r>
            <a:r>
              <a:rPr lang="en-US" sz="1600" dirty="0">
                <a:ln>
                  <a:noFill/>
                </a:ln>
                <a:effectLst/>
                <a:ea typeface="Arial Unicode MS"/>
                <a:cs typeface="Arial Unicode MS"/>
              </a:rPr>
              <a:t> 2018</a:t>
            </a:r>
            <a:br>
              <a:rPr lang="en-US" sz="1600" dirty="0">
                <a:ln>
                  <a:noFill/>
                </a:ln>
                <a:effectLst/>
                <a:ea typeface="Times New Roman" panose="02020603050405020304" pitchFamily="18" charset="0"/>
                <a:cs typeface="Arial Unicode MS"/>
              </a:rPr>
            </a:br>
            <a:r>
              <a:rPr lang="en-US" sz="1600" b="1" dirty="0">
                <a:ln>
                  <a:noFill/>
                </a:ln>
                <a:effectLst/>
                <a:ea typeface="Arial Unicode MS"/>
                <a:cs typeface="Arial Unicode MS"/>
              </a:rPr>
              <a:t>Capacity:</a:t>
            </a:r>
            <a:r>
              <a:rPr lang="en-US" sz="1600" dirty="0">
                <a:ln>
                  <a:noFill/>
                </a:ln>
                <a:effectLst/>
                <a:ea typeface="Arial Unicode MS"/>
                <a:cs typeface="Arial Unicode MS"/>
              </a:rPr>
              <a:t> 120 children (ages 6 months - 5 years)</a:t>
            </a:r>
            <a:br>
              <a:rPr lang="en-US" sz="1600" dirty="0">
                <a:ln>
                  <a:noFill/>
                </a:ln>
                <a:effectLst/>
                <a:ea typeface="Times New Roman" panose="02020603050405020304" pitchFamily="18" charset="0"/>
                <a:cs typeface="Arial Unicode MS"/>
              </a:rPr>
            </a:br>
            <a:r>
              <a:rPr lang="en-US" sz="1600" b="1" dirty="0">
                <a:ln>
                  <a:noFill/>
                </a:ln>
                <a:effectLst/>
                <a:ea typeface="Arial Unicode MS"/>
                <a:cs typeface="Arial Unicode MS"/>
              </a:rPr>
              <a:t>Staff:</a:t>
            </a:r>
            <a:r>
              <a:rPr lang="en-US" sz="1600" dirty="0">
                <a:ln>
                  <a:noFill/>
                </a:ln>
                <a:effectLst/>
                <a:ea typeface="Arial Unicode MS"/>
                <a:cs typeface="Arial Unicode MS"/>
              </a:rPr>
              <a:t> 15 educators and 3 administrative staff</a:t>
            </a:r>
            <a:endParaRPr lang="en-ZA" sz="1600" dirty="0">
              <a:ln>
                <a:noFill/>
              </a:ln>
              <a:effectLst/>
              <a:ea typeface="Arial Unicode MS"/>
              <a:cs typeface="Arial Unicode MS"/>
            </a:endParaRPr>
          </a:p>
          <a:p>
            <a:endParaRPr lang="en-ZA" dirty="0">
              <a:solidFill>
                <a:schemeClr val="bg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96AEF9-12A5-8E42-FFD4-90A9E414BEFF}"/>
              </a:ext>
            </a:extLst>
          </p:cNvPr>
          <p:cNvSpPr txBox="1"/>
          <p:nvPr/>
        </p:nvSpPr>
        <p:spPr>
          <a:xfrm>
            <a:off x="6857122" y="2278027"/>
            <a:ext cx="5084618" cy="28337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1400"/>
              </a:spcAft>
            </a:pPr>
            <a:r>
              <a:rPr lang="nl-NL" sz="1400" b="1" dirty="0">
                <a:ln>
                  <a:noFill/>
                </a:ln>
                <a:effectLst/>
                <a:ea typeface="Arial Unicode MS"/>
                <a:cs typeface="Arial Unicode MS"/>
              </a:rPr>
              <a:t>Client Needs Analysis</a:t>
            </a:r>
            <a:endParaRPr lang="en-ZA" sz="1400" dirty="0">
              <a:ln>
                <a:noFill/>
              </a:ln>
              <a:effectLst/>
              <a:ea typeface="Arial Unicode MS"/>
              <a:cs typeface="Arial Unicode MS"/>
            </a:endParaRPr>
          </a:p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400" b="1" dirty="0">
                <a:ln>
                  <a:noFill/>
                </a:ln>
                <a:effectLst/>
                <a:ea typeface="Arial Unicode MS"/>
                <a:cs typeface="Arial Unicode MS"/>
              </a:rPr>
              <a:t>Primary Pain Points Identified:</a:t>
            </a:r>
            <a:endParaRPr lang="en-ZA" sz="1400" dirty="0">
              <a:ln>
                <a:noFill/>
              </a:ln>
              <a:effectLst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u="none" strike="noStrike" kern="0" spc="0" dirty="0">
                <a:ln>
                  <a:noFill/>
                </a:ln>
                <a:effectLst/>
                <a:ea typeface="Times New Roman" panose="02020603050405020304" pitchFamily="18" charset="0"/>
                <a:cs typeface="Arial Unicode MS"/>
              </a:rPr>
              <a:t>Manual attendance tracking leading to errors and time waste</a:t>
            </a:r>
            <a:endParaRPr lang="en-ZA" sz="1400" u="none" strike="noStrike" kern="0" spc="0" dirty="0">
              <a:ln>
                <a:noFill/>
              </a:ln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400" u="none" strike="noStrike" kern="0" spc="0" dirty="0">
                <a:ln>
                  <a:noFill/>
                </a:ln>
                <a:effectLst/>
                <a:ea typeface="Times New Roman" panose="02020603050405020304" pitchFamily="18" charset="0"/>
                <a:cs typeface="Arial Unicode MS"/>
              </a:rPr>
              <a:t>Inefficient parent communication system</a:t>
            </a:r>
            <a:endParaRPr lang="en-ZA" sz="1400" u="none" strike="noStrike" kern="0" spc="0" dirty="0">
              <a:ln>
                <a:noFill/>
              </a:ln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u="none" strike="noStrike" kern="0" spc="0" dirty="0">
                <a:ln>
                  <a:noFill/>
                </a:ln>
                <a:effectLst/>
                <a:ea typeface="Times New Roman" panose="02020603050405020304" pitchFamily="18" charset="0"/>
                <a:cs typeface="Arial Unicode MS"/>
              </a:rPr>
              <a:t>Difficulty in managing child development records</a:t>
            </a:r>
            <a:endParaRPr lang="en-ZA" sz="1400" u="none" strike="noStrike" kern="0" spc="0" dirty="0">
              <a:ln>
                <a:noFill/>
              </a:ln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u="none" strike="noStrike" kern="0" spc="0" dirty="0">
                <a:ln>
                  <a:noFill/>
                </a:ln>
                <a:effectLst/>
                <a:ea typeface="Times New Roman" panose="02020603050405020304" pitchFamily="18" charset="0"/>
                <a:cs typeface="Arial Unicode MS"/>
              </a:rPr>
              <a:t>Cumbersome billing and payment processes</a:t>
            </a:r>
            <a:endParaRPr lang="en-ZA" sz="1400" u="none" strike="noStrike" kern="0" spc="0" dirty="0">
              <a:ln>
                <a:noFill/>
              </a:ln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u="none" strike="noStrike" kern="0" spc="0" dirty="0">
                <a:ln>
                  <a:noFill/>
                </a:ln>
                <a:effectLst/>
                <a:ea typeface="Times New Roman" panose="02020603050405020304" pitchFamily="18" charset="0"/>
                <a:cs typeface="Arial Unicode MS"/>
              </a:rPr>
              <a:t>Limited reporting capabilities for regulatory compliance</a:t>
            </a:r>
            <a:endParaRPr lang="en-ZA" sz="1400" u="none" strike="noStrike" kern="0" spc="0" dirty="0">
              <a:ln>
                <a:noFill/>
              </a:ln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1999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27" descr="Woman working at office late at night">
            <a:extLst>
              <a:ext uri="{FF2B5EF4-FFF2-40B4-BE49-F238E27FC236}">
                <a16:creationId xmlns:a16="http://schemas.microsoft.com/office/drawing/2014/main" id="{B7E68695-0DB5-1946-B945-66E677B1128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4692" r="4692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800" b="1" dirty="0">
                <a:solidFill>
                  <a:schemeClr val="bg2"/>
                </a:solidFill>
                <a:effectLst/>
                <a:ea typeface="Arial Unicode MS"/>
              </a:rPr>
              <a:t>Client Identification &amp; Expectations</a:t>
            </a:r>
            <a:endParaRPr lang="en-US" sz="28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9E228-B02C-3941-B458-23CB2D67B4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2000" b="1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Arial Unicode MS"/>
                <a:cs typeface="Arial Unicode MS"/>
              </a:rPr>
              <a:t>Long-term Vision:</a:t>
            </a:r>
            <a:endParaRPr lang="en-ZA" sz="2000" dirty="0">
              <a:ln>
                <a:noFill/>
              </a:ln>
              <a:solidFill>
                <a:schemeClr val="bg2"/>
              </a:solidFill>
              <a:effectLst/>
              <a:latin typeface="+mn-lt"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Integration with local health services</a:t>
            </a:r>
            <a:endParaRPr lang="en-ZA" sz="2000" u="none" strike="noStrike" kern="0" spc="0" dirty="0">
              <a:ln>
                <a:noFill/>
              </a:ln>
              <a:solidFill>
                <a:schemeClr val="bg2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Advanced analytics for operational insights</a:t>
            </a:r>
            <a:endParaRPr lang="en-ZA" sz="2000" u="none" strike="noStrike" kern="0" spc="0" dirty="0">
              <a:ln>
                <a:noFill/>
              </a:ln>
              <a:solidFill>
                <a:schemeClr val="bg2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Scalability to support additional </a:t>
            </a:r>
            <a:r>
              <a:rPr lang="en-US" sz="2000" u="none" strike="noStrike" kern="0" spc="0" dirty="0" err="1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cr</a:t>
            </a:r>
            <a:r>
              <a:rPr lang="it-IT" sz="20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èche locations</a:t>
            </a:r>
            <a:endParaRPr lang="en-ZA" sz="2000" u="none" strike="noStrike" kern="0" spc="0" dirty="0">
              <a:ln>
                <a:noFill/>
              </a:ln>
              <a:solidFill>
                <a:schemeClr val="bg2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Compliance with South African early childhood development regulations</a:t>
            </a:r>
            <a:endParaRPr lang="en-ZA" sz="2000" u="none" strike="noStrike" kern="0" spc="0" dirty="0">
              <a:ln>
                <a:noFill/>
              </a:ln>
              <a:solidFill>
                <a:schemeClr val="bg2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E23DD6-B75A-9A9D-B7FA-11DFC55FCC22}"/>
              </a:ext>
            </a:extLst>
          </p:cNvPr>
          <p:cNvSpPr txBox="1"/>
          <p:nvPr/>
        </p:nvSpPr>
        <p:spPr>
          <a:xfrm>
            <a:off x="6913418" y="1676400"/>
            <a:ext cx="4890578" cy="3621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2000" b="1" dirty="0">
                <a:ln>
                  <a:noFill/>
                </a:ln>
                <a:solidFill>
                  <a:schemeClr val="bg2"/>
                </a:solidFill>
                <a:effectLst/>
                <a:ea typeface="Arial Unicode MS"/>
                <a:cs typeface="Arial Unicode MS"/>
              </a:rPr>
              <a:t>Success Metrics Defined by Client:</a:t>
            </a:r>
            <a:endParaRPr lang="en-ZA" sz="2000" dirty="0">
              <a:ln>
                <a:noFill/>
              </a:ln>
              <a:solidFill>
                <a:schemeClr val="bg2"/>
              </a:solidFill>
              <a:effectLst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50% reduction in administrative time</a:t>
            </a:r>
            <a:endParaRPr lang="en-ZA" sz="20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90% parent satisfaction with communication</a:t>
            </a:r>
            <a:endParaRPr lang="en-ZA" sz="20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100% attendance accuracy</a:t>
            </a:r>
            <a:endParaRPr lang="en-ZA" sz="20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30% faster billing cycle</a:t>
            </a:r>
            <a:endParaRPr lang="en-ZA" sz="20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u="none" strike="noStrike" kern="0" spc="0" dirty="0">
                <a:ln>
                  <a:noFill/>
                </a:ln>
                <a:solidFill>
                  <a:schemeClr val="bg2"/>
                </a:solidFill>
                <a:effectLst/>
                <a:ea typeface="Times New Roman" panose="02020603050405020304" pitchFamily="18" charset="0"/>
                <a:cs typeface="Arial Unicode MS"/>
              </a:rPr>
              <a:t>Full regulatory compliance reporting</a:t>
            </a:r>
            <a:endParaRPr lang="en-ZA" sz="2000" u="none" strike="noStrike" kern="0" spc="0" dirty="0">
              <a:ln>
                <a:noFill/>
              </a:ln>
              <a:solidFill>
                <a:schemeClr val="bg2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072874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F5ECE-2D45-764D-A434-EA4997A38F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9217" y="121591"/>
            <a:ext cx="3289100" cy="1205346"/>
          </a:xfrm>
        </p:spPr>
        <p:txBody>
          <a:bodyPr/>
          <a:lstStyle/>
          <a:p>
            <a:r>
              <a:rPr lang="en-US" sz="1800" b="1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Stakeholder Map</a:t>
            </a:r>
            <a:br>
              <a:rPr lang="en-ZA" sz="180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  <a:ea typeface="Arial Unicode MS"/>
                <a:cs typeface="Arial Unicode MS"/>
              </a:rPr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18F6A-34AE-124E-868D-D500FE5002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65473" y="1213013"/>
            <a:ext cx="3289100" cy="4431974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800" b="1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Primary Stakeholders:</a:t>
            </a:r>
            <a:endParaRPr lang="en-ZA" sz="1800" dirty="0">
              <a:ln>
                <a:noFill/>
              </a:ln>
              <a:solidFill>
                <a:srgbClr val="000000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Cr</a:t>
            </a:r>
            <a:r>
              <a:rPr lang="it-IT" sz="18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è</a:t>
            </a:r>
            <a:r>
              <a:rPr lang="en-US" sz="1800" u="none" strike="noStrike" kern="0" spc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che</a:t>
            </a:r>
            <a:r>
              <a:rPr lang="en-US" sz="18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 Director (Decision Maker)</a:t>
            </a:r>
            <a:endParaRPr lang="en-ZA" sz="18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Administrative Staff (Daily Users)</a:t>
            </a:r>
            <a:endParaRPr lang="en-ZA" sz="18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Educators (Content Contributors)</a:t>
            </a:r>
            <a:endParaRPr lang="en-ZA" sz="18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Parents (End Users)</a:t>
            </a:r>
            <a:endParaRPr lang="en-ZA" sz="18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800" b="1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Secondary Stakeholders:</a:t>
            </a:r>
            <a:endParaRPr lang="en-ZA" sz="1800" dirty="0">
              <a:ln>
                <a:noFill/>
              </a:ln>
              <a:solidFill>
                <a:srgbClr val="000000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Children (Indirect Beneficiaries)</a:t>
            </a:r>
            <a:endParaRPr lang="en-ZA" sz="18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Regulatory Bodies (Compliance Requirements)</a:t>
            </a:r>
            <a:endParaRPr lang="en-ZA" sz="18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IT Support (Technical Maintenance)</a:t>
            </a:r>
            <a:endParaRPr lang="en-ZA" sz="180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7" name="Picture Placeholder 6" descr="A group of people sitting at a table">
            <a:extLst>
              <a:ext uri="{FF2B5EF4-FFF2-40B4-BE49-F238E27FC236}">
                <a16:creationId xmlns:a16="http://schemas.microsoft.com/office/drawing/2014/main" id="{172E1B30-93CD-465A-917F-9412412588B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alphaModFix/>
          </a:blip>
          <a:srcRect l="16549" r="165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80697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B1071-BB5D-712D-AC13-76F711E7F3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7320" y="163799"/>
            <a:ext cx="10134369" cy="879555"/>
          </a:xfrm>
        </p:spPr>
        <p:txBody>
          <a:bodyPr/>
          <a:lstStyle/>
          <a:p>
            <a:r>
              <a:rPr lang="en-US" sz="1800" b="1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4. Functional &amp; Non-Functional Requirements</a:t>
            </a:r>
            <a:br>
              <a:rPr lang="en-ZA" sz="180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  <a:ea typeface="Arial Unicode MS"/>
                <a:cs typeface="Arial Unicode MS"/>
              </a:rPr>
            </a:b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1B87BE-C38B-2307-9BF4-7AC42ACC0BB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914400"/>
            <a:ext cx="4468678" cy="5603955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1400"/>
              </a:spcAft>
            </a:pPr>
            <a:r>
              <a:rPr lang="en-US" b="1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Functional Requirements</a:t>
            </a:r>
            <a:endParaRPr lang="en-ZA" b="1" dirty="0">
              <a:solidFill>
                <a:srgbClr val="000000"/>
              </a:solidFill>
              <a:latin typeface="+mn-lt"/>
              <a:ea typeface="Arial Unicode MS"/>
              <a:cs typeface="Arial Unicode MS"/>
            </a:endParaRPr>
          </a:p>
          <a:p>
            <a:pPr>
              <a:lnSpc>
                <a:spcPct val="120000"/>
              </a:lnSpc>
              <a:spcBef>
                <a:spcPts val="800"/>
              </a:spcBef>
              <a:spcAft>
                <a:spcPts val="1400"/>
              </a:spcAft>
            </a:pPr>
            <a:r>
              <a:rPr lang="en-US" sz="1100" b="1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Core System Functions:</a:t>
            </a:r>
            <a:endParaRPr lang="en-ZA" sz="1100" b="1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Arial Unicode MS"/>
              <a:cs typeface="Arial Unicode MS"/>
            </a:endParaRPr>
          </a:p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fr-FR" sz="1050" b="1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1. User Management System</a:t>
            </a:r>
            <a:endParaRPr lang="en-ZA" sz="1050" b="1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Multi-role user authentication (Admin, Staff, Parents)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Profile management with role-based permissions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Password reset and security features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User activity logging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fr-FR" sz="1050" b="1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2. Child Management Module</a:t>
            </a:r>
            <a:endParaRPr lang="en-ZA" sz="1050" b="1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Child registration and profile creation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Medical information and allergy tracking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Emergency contact management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Photo and document storage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050" b="1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Arial Unicode MS"/>
                <a:cs typeface="Arial Unicode MS"/>
              </a:rPr>
              <a:t>3. Attendance Tracking System</a:t>
            </a:r>
            <a:endParaRPr lang="en-ZA" sz="1050" b="1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Digital check-in/check-out functionality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Real-time attendance monitoring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cs typeface="Arial Unicode MS"/>
              </a:rPr>
              <a:t>Automatic parent notifications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050" dirty="0">
                <a:effectLst/>
                <a:latin typeface="+mn-lt"/>
                <a:ea typeface="Arial Unicode MS"/>
              </a:rPr>
              <a:t>Attendance reporting and analytics</a:t>
            </a:r>
            <a:endParaRPr lang="en-ZA" sz="1050" dirty="0">
              <a:latin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85618C-63C0-DE5C-12D8-028ECCFF9F12}"/>
              </a:ext>
            </a:extLst>
          </p:cNvPr>
          <p:cNvSpPr txBox="1"/>
          <p:nvPr/>
        </p:nvSpPr>
        <p:spPr>
          <a:xfrm>
            <a:off x="5274267" y="1867954"/>
            <a:ext cx="2840476" cy="369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050" b="1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. Communication Platform</a:t>
            </a:r>
            <a:endParaRPr lang="en-ZA" sz="1050" dirty="0">
              <a:ln>
                <a:noFill/>
              </a:ln>
              <a:solidFill>
                <a:srgbClr val="000000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Secure messaging between staff and parents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Broadcast announcements and newsletters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Photo sharing with privacy controls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Event calendar and scheduling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050" b="1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5. Development Tracking</a:t>
            </a:r>
            <a:endParaRPr lang="en-ZA" sz="1050" dirty="0">
              <a:ln>
                <a:noFill/>
              </a:ln>
              <a:solidFill>
                <a:srgbClr val="000000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Milestone recording and assessment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Progress reports and portfolios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Learning activity documentation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Parent-teacher conference scheduling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endParaRPr lang="en-ZA" sz="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6DFBF9-7CBE-1F0D-5480-479BAC4618E9}"/>
              </a:ext>
            </a:extLst>
          </p:cNvPr>
          <p:cNvSpPr txBox="1"/>
          <p:nvPr/>
        </p:nvSpPr>
        <p:spPr>
          <a:xfrm>
            <a:off x="8471645" y="1916952"/>
            <a:ext cx="2608159" cy="3321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fr-FR" sz="1050" b="1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6. Financial Management</a:t>
            </a:r>
            <a:endParaRPr lang="en-ZA" sz="1050" dirty="0">
              <a:ln>
                <a:noFill/>
              </a:ln>
              <a:solidFill>
                <a:srgbClr val="000000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Automated fee calculation and invoicing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Online payment processing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Payment history and receipts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Outstanding balance tracking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800"/>
              </a:spcBef>
              <a:spcAft>
                <a:spcPts val="1200"/>
              </a:spcAft>
            </a:pPr>
            <a:r>
              <a:rPr lang="en-US" sz="1050" b="1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 Unicode MS"/>
                <a:cs typeface="Arial Unicode MS"/>
              </a:rPr>
              <a:t>7. Reporting and Analytics</a:t>
            </a:r>
            <a:endParaRPr lang="en-ZA" sz="1050" dirty="0">
              <a:ln>
                <a:noFill/>
              </a:ln>
              <a:solidFill>
                <a:srgbClr val="000000"/>
              </a:solidFill>
              <a:effectLst/>
              <a:latin typeface="Helvetica Neue"/>
              <a:ea typeface="Arial Unicode MS"/>
              <a:cs typeface="Arial Unicode MS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Attendance reports for compliance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Financial summaries and forecasting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u="none" strike="noStrike" kern="0" spc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 Unicode MS"/>
              </a:rPr>
              <a:t>Child development progress reports</a:t>
            </a:r>
            <a:endParaRPr lang="en-ZA" sz="1050" u="none" strike="noStrike" kern="0" spc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050" dirty="0">
                <a:effectLst/>
                <a:latin typeface="Times New Roman" panose="02020603050405020304" pitchFamily="18" charset="0"/>
                <a:ea typeface="Arial Unicode MS"/>
              </a:rPr>
              <a:t>Custom report generation</a:t>
            </a:r>
            <a:endParaRPr lang="en-ZA" sz="1050" dirty="0"/>
          </a:p>
        </p:txBody>
      </p:sp>
    </p:spTree>
    <p:extLst>
      <p:ext uri="{BB962C8B-B14F-4D97-AF65-F5344CB8AC3E}">
        <p14:creationId xmlns:p14="http://schemas.microsoft.com/office/powerpoint/2010/main" val="39221628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106</TotalTime>
  <Words>1303</Words>
  <Application>Microsoft Office PowerPoint</Application>
  <PresentationFormat>Widescreen</PresentationFormat>
  <Paragraphs>221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Helvetica Neue</vt:lpstr>
      <vt:lpstr>Sagona ExtraLight</vt:lpstr>
      <vt:lpstr>Speak Pro</vt:lpstr>
      <vt:lpstr>Times New Roman</vt:lpstr>
      <vt:lpstr>Office Theme</vt:lpstr>
      <vt:lpstr>SyncInCorp  Mid-Year Presentation Crèche Management Application </vt:lpstr>
      <vt:lpstr>1. Team Formation </vt:lpstr>
      <vt:lpstr>Team Responsibilities Matrix </vt:lpstr>
      <vt:lpstr>   2. Work Agreement &amp; Team Operation Signed Work Agreement Team Charter – SyncInCorp We, the undersigned members of SyncInCorp, commit to the following principles and operational guidelines for the successful delivery of the Crèche Management Application:     </vt:lpstr>
      <vt:lpstr>Team Operation Framework Development Methodology: Agile Scrum with 2-week sprints </vt:lpstr>
      <vt:lpstr>Slide title 29</vt:lpstr>
      <vt:lpstr>Client Identification &amp; Expectations</vt:lpstr>
      <vt:lpstr>Stakeholder Map </vt:lpstr>
      <vt:lpstr>4. Functional &amp; Non-Functional Requirements </vt:lpstr>
      <vt:lpstr>Non-Functional Requirements </vt:lpstr>
      <vt:lpstr>5. Technology &amp; Architecture Choices Technology Stack Justification </vt:lpstr>
      <vt:lpstr>System Architecture Architecture Pattern: Microservices with API Gateway Key Architectural Decisions: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SyncInCorp  Mid-Year Presentation Crèche Management Application </dc:title>
  <dc:creator>Minenhle Dladla</dc:creator>
  <cp:lastModifiedBy>Minenhle Dladla</cp:lastModifiedBy>
  <cp:revision>2</cp:revision>
  <dcterms:created xsi:type="dcterms:W3CDTF">2025-06-25T00:03:33Z</dcterms:created>
  <dcterms:modified xsi:type="dcterms:W3CDTF">2025-06-25T01:50:00Z</dcterms:modified>
</cp:coreProperties>
</file>

<file path=docProps/thumbnail.jpeg>
</file>